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71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A55C2F-4E8E-44B2-8F0B-9DCB053E30AE}" type="datetimeFigureOut">
              <a:rPr lang="en-US" smtClean="0"/>
              <a:t>7/7/2014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F3851D-C28E-4211-ABA8-8E6E5182FB75}" type="slidenum">
              <a:rPr lang="en-US" smtClean="0"/>
              <a:t>‹#›</a:t>
            </a:fld>
            <a:endParaRPr lang="en-US"/>
          </a:p>
        </p:txBody>
      </p:sp>
    </p:spTree>
    <p:extLst>
      <p:ext uri="{BB962C8B-B14F-4D97-AF65-F5344CB8AC3E}">
        <p14:creationId xmlns:p14="http://schemas.microsoft.com/office/powerpoint/2010/main" val="1084231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mtClean="0"/>
              <a:t>Age- and size-appropriate restraint use in the rear seat provides the best protection for all children in motor vehicle crashes.  Children properly restrained in the rear seat have the lowest risk of injury. For all types of restraints used, children through age 12 have a lower risk of injury in the rear seat, as compared with those in the front. This analysis was based on data from 1998-2002. An updated assessment of newer model-year vehicles confirms the recommendation for children to ride in the rear seat through age 12.*</a:t>
            </a:r>
          </a:p>
        </p:txBody>
      </p:sp>
      <p:sp>
        <p:nvSpPr>
          <p:cNvPr id="194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Calibri" pitchFamily="34" charset="0"/>
                <a:ea typeface="MS PGothic" pitchFamily="34" charset="-128"/>
              </a:defRPr>
            </a:lvl1pPr>
            <a:lvl2pPr marL="742950" indent="-285750">
              <a:defRPr sz="2000">
                <a:solidFill>
                  <a:schemeClr val="tx1"/>
                </a:solidFill>
                <a:latin typeface="Calibri" pitchFamily="34" charset="0"/>
                <a:ea typeface="MS PGothic" pitchFamily="34" charset="-128"/>
              </a:defRPr>
            </a:lvl2pPr>
            <a:lvl3pPr marL="1143000" indent="-228600">
              <a:defRPr sz="2000">
                <a:solidFill>
                  <a:schemeClr val="tx1"/>
                </a:solidFill>
                <a:latin typeface="Calibri" pitchFamily="34" charset="0"/>
                <a:ea typeface="MS PGothic" pitchFamily="34" charset="-128"/>
              </a:defRPr>
            </a:lvl3pPr>
            <a:lvl4pPr marL="1600200" indent="-228600">
              <a:defRPr sz="2000">
                <a:solidFill>
                  <a:schemeClr val="tx1"/>
                </a:solidFill>
                <a:latin typeface="Calibri" pitchFamily="34" charset="0"/>
                <a:ea typeface="MS PGothic" pitchFamily="34" charset="-128"/>
              </a:defRPr>
            </a:lvl4pPr>
            <a:lvl5pPr marL="2057400" indent="-228600">
              <a:defRPr sz="2000">
                <a:solidFill>
                  <a:schemeClr val="tx1"/>
                </a:solidFill>
                <a:latin typeface="Calibri" pitchFamily="34" charset="0"/>
                <a:ea typeface="MS PGothic" pitchFamily="34" charset="-128"/>
              </a:defRPr>
            </a:lvl5pPr>
            <a:lvl6pPr marL="2514600" indent="-228600" defTabSz="508000" fontAlgn="base">
              <a:spcBef>
                <a:spcPct val="0"/>
              </a:spcBef>
              <a:spcAft>
                <a:spcPct val="0"/>
              </a:spcAft>
              <a:defRPr sz="2000">
                <a:solidFill>
                  <a:schemeClr val="tx1"/>
                </a:solidFill>
                <a:latin typeface="Calibri" pitchFamily="34" charset="0"/>
                <a:ea typeface="MS PGothic" pitchFamily="34" charset="-128"/>
              </a:defRPr>
            </a:lvl6pPr>
            <a:lvl7pPr marL="2971800" indent="-228600" defTabSz="508000" fontAlgn="base">
              <a:spcBef>
                <a:spcPct val="0"/>
              </a:spcBef>
              <a:spcAft>
                <a:spcPct val="0"/>
              </a:spcAft>
              <a:defRPr sz="2000">
                <a:solidFill>
                  <a:schemeClr val="tx1"/>
                </a:solidFill>
                <a:latin typeface="Calibri" pitchFamily="34" charset="0"/>
                <a:ea typeface="MS PGothic" pitchFamily="34" charset="-128"/>
              </a:defRPr>
            </a:lvl7pPr>
            <a:lvl8pPr marL="3429000" indent="-228600" defTabSz="508000" fontAlgn="base">
              <a:spcBef>
                <a:spcPct val="0"/>
              </a:spcBef>
              <a:spcAft>
                <a:spcPct val="0"/>
              </a:spcAft>
              <a:defRPr sz="2000">
                <a:solidFill>
                  <a:schemeClr val="tx1"/>
                </a:solidFill>
                <a:latin typeface="Calibri" pitchFamily="34" charset="0"/>
                <a:ea typeface="MS PGothic" pitchFamily="34" charset="-128"/>
              </a:defRPr>
            </a:lvl8pPr>
            <a:lvl9pPr marL="3886200" indent="-228600" defTabSz="508000" fontAlgn="base">
              <a:spcBef>
                <a:spcPct val="0"/>
              </a:spcBef>
              <a:spcAft>
                <a:spcPct val="0"/>
              </a:spcAft>
              <a:defRPr sz="2000">
                <a:solidFill>
                  <a:schemeClr val="tx1"/>
                </a:solidFill>
                <a:latin typeface="Calibri" pitchFamily="34" charset="0"/>
                <a:ea typeface="MS PGothic" pitchFamily="34" charset="-128"/>
              </a:defRPr>
            </a:lvl9pPr>
          </a:lstStyle>
          <a:p>
            <a:fld id="{D6CB34A1-7D7E-465D-9436-94972C190C3C}" type="slidenum">
              <a:rPr lang="en-US" altLang="en-US" sz="120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EB9D87-5EBC-40C7-BC43-37EC3D21EAF6}"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1782845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EB9D87-5EBC-40C7-BC43-37EC3D21EAF6}"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1152707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EB9D87-5EBC-40C7-BC43-37EC3D21EAF6}"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124178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EB9D87-5EBC-40C7-BC43-37EC3D21EAF6}"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140261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EB9D87-5EBC-40C7-BC43-37EC3D21EAF6}"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2144442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EB9D87-5EBC-40C7-BC43-37EC3D21EAF6}"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1074117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EB9D87-5EBC-40C7-BC43-37EC3D21EAF6}" type="datetimeFigureOut">
              <a:rPr lang="en-US" smtClean="0"/>
              <a:t>7/7/2014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1820804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EB9D87-5EBC-40C7-BC43-37EC3D21EAF6}" type="datetimeFigureOut">
              <a:rPr lang="en-US" smtClean="0"/>
              <a:t>7/7/2014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1045253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EB9D87-5EBC-40C7-BC43-37EC3D21EAF6}" type="datetimeFigureOut">
              <a:rPr lang="en-US" smtClean="0"/>
              <a:t>7/7/2014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2803996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EB9D87-5EBC-40C7-BC43-37EC3D21EAF6}"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1610218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EB9D87-5EBC-40C7-BC43-37EC3D21EAF6}"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2DD69D-F588-4D88-B997-54F1C291D74A}" type="slidenum">
              <a:rPr lang="en-US" smtClean="0"/>
              <a:t>‹#›</a:t>
            </a:fld>
            <a:endParaRPr lang="en-US"/>
          </a:p>
        </p:txBody>
      </p:sp>
    </p:spTree>
    <p:extLst>
      <p:ext uri="{BB962C8B-B14F-4D97-AF65-F5344CB8AC3E}">
        <p14:creationId xmlns:p14="http://schemas.microsoft.com/office/powerpoint/2010/main" val="5505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EB9D87-5EBC-40C7-BC43-37EC3D21EAF6}" type="datetimeFigureOut">
              <a:rPr lang="en-US" smtClean="0"/>
              <a:t>7/7/2014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2DD69D-F588-4D88-B997-54F1C291D74A}" type="slidenum">
              <a:rPr lang="en-US" smtClean="0"/>
              <a:t>‹#›</a:t>
            </a:fld>
            <a:endParaRPr lang="en-US"/>
          </a:p>
        </p:txBody>
      </p:sp>
    </p:spTree>
    <p:extLst>
      <p:ext uri="{BB962C8B-B14F-4D97-AF65-F5344CB8AC3E}">
        <p14:creationId xmlns:p14="http://schemas.microsoft.com/office/powerpoint/2010/main" val="3686298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descr="seat_row.t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1216" y="155482"/>
            <a:ext cx="8595591" cy="654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0709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97</Words>
  <Application>Microsoft Office PowerPoint</Application>
  <PresentationFormat>On-screen Show (4:3)</PresentationFormat>
  <Paragraphs>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Children's Hospital of Philadelphia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Mitros, Lindsey M</dc:creator>
  <cp:lastModifiedBy>Mitros, Lindsey M</cp:lastModifiedBy>
  <cp:revision>1</cp:revision>
  <dcterms:created xsi:type="dcterms:W3CDTF">2014-07-07T14:47:25Z</dcterms:created>
  <dcterms:modified xsi:type="dcterms:W3CDTF">2014-07-07T14:47:38Z</dcterms:modified>
</cp:coreProperties>
</file>